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Lst>
  <p:notesMasterIdLst>
    <p:notesMasterId r:id="rId8"/>
  </p:notesMasterIdLst>
  <p:sldSz cx="14630400" cy="8229600"/>
  <p:notesSz cx="8229600" cy="14630400"/>
  <p:embeddedFontLst>
    <p:embeddedFont>
      <p:font typeface="Syne"/>
      <p:regular r:id="rId13"/>
    </p:embeddedFont>
    <p:embeddedFont>
      <p:font typeface="Syne"/>
      <p:regular r:id="rId14"/>
    </p:embeddedFont>
    <p:embeddedFont>
      <p:font typeface="Arimo"/>
      <p:regular r:id="rId15"/>
    </p:embeddedFont>
    <p:embeddedFont>
      <p:font typeface="Arimo"/>
      <p:regular r:id="rId16"/>
    </p:embeddedFont>
    <p:embeddedFont>
      <p:font typeface="Arimo"/>
      <p:regular r:id="rId17"/>
    </p:embeddedFont>
    <p:embeddedFont>
      <p:font typeface="Arimo"/>
      <p:regular r:id="rId18"/>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 Id="rId13" Type="http://schemas.openxmlformats.org/officeDocument/2006/relationships/font" Target="fonts/font1.fntdata"/><Relationship Id="rId14" Type="http://schemas.openxmlformats.org/officeDocument/2006/relationships/font" Target="fonts/font2.fntdata"/><Relationship Id="rId15" Type="http://schemas.openxmlformats.org/officeDocument/2006/relationships/font" Target="fonts/font3.fntdata"/><Relationship Id="rId16" Type="http://schemas.openxmlformats.org/officeDocument/2006/relationships/font" Target="fonts/font4.fntdata"/><Relationship Id="rId17" Type="http://schemas.openxmlformats.org/officeDocument/2006/relationships/font" Target="fonts/font5.fntdata"/><Relationship Id="rId18" Type="http://schemas.openxmlformats.org/officeDocument/2006/relationships/font" Target="fonts/font6.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3-1.png>
</file>

<file path=ppt/media/image-4-1.png>
</file>

<file path=ppt/media/image-4-2.png>
</file>

<file path=ppt/media/image-4-3.png>
</file>

<file path=ppt/media/image-4-4.png>
</file>

<file path=ppt/media/image-6-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687717"/>
            <a:ext cx="7468553" cy="2112050"/>
          </a:xfrm>
          <a:prstGeom prst="rect">
            <a:avLst/>
          </a:prstGeom>
          <a:noFill/>
          <a:ln/>
        </p:spPr>
        <p:txBody>
          <a:bodyPr wrap="square" lIns="0" tIns="0" rIns="0" bIns="0" rtlCol="0" anchor="t"/>
          <a:lstStyle/>
          <a:p>
            <a:pPr algn="l"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EchoTranslator: AI-Powered Multi-Language Translator</a:t>
            </a:r>
            <a:endParaRPr lang="en-US" sz="4400" dirty="0"/>
          </a:p>
        </p:txBody>
      </p:sp>
      <p:sp>
        <p:nvSpPr>
          <p:cNvPr id="4" name="Text 1"/>
          <p:cNvSpPr/>
          <p:nvPr/>
        </p:nvSpPr>
        <p:spPr>
          <a:xfrm>
            <a:off x="6324124" y="5158740"/>
            <a:ext cx="7468553" cy="383024"/>
          </a:xfrm>
          <a:prstGeom prst="rect">
            <a:avLst/>
          </a:prstGeom>
          <a:noFill/>
          <a:ln/>
        </p:spPr>
        <p:txBody>
          <a:bodyPr wrap="non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Presented by Mohd Taha Salim</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2405301"/>
            <a:ext cx="12954952" cy="1408033"/>
          </a:xfrm>
          <a:prstGeom prst="rect">
            <a:avLst/>
          </a:prstGeom>
          <a:noFill/>
          <a:ln/>
        </p:spPr>
        <p:txBody>
          <a:bodyPr wrap="square" lIns="0" tIns="0" rIns="0" bIns="0" rtlCol="0" anchor="t"/>
          <a:lstStyle/>
          <a:p>
            <a:pPr algn="l"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Bridging Divides: The Power of Seamless Communication</a:t>
            </a:r>
            <a:endParaRPr lang="en-US" sz="4400" dirty="0"/>
          </a:p>
        </p:txBody>
      </p:sp>
      <p:sp>
        <p:nvSpPr>
          <p:cNvPr id="3" name="Text 1"/>
          <p:cNvSpPr/>
          <p:nvPr/>
        </p:nvSpPr>
        <p:spPr>
          <a:xfrm>
            <a:off x="837724" y="4292084"/>
            <a:ext cx="12954952" cy="1532096"/>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In our interconnected world, language barriers can impede progress and understanding. The EchoTranslator project addresses this critical challenge by leveraging cutting-edge Artificial Intelligence to facilitate real-time, accurate, and accessible multi-language translation. This presentation will explore the project's purpose, functionality, and the innovative technologies that make it possible.</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45200" y="506968"/>
            <a:ext cx="12646343" cy="542092"/>
          </a:xfrm>
          <a:prstGeom prst="rect">
            <a:avLst/>
          </a:prstGeom>
          <a:noFill/>
          <a:ln/>
        </p:spPr>
        <p:txBody>
          <a:bodyPr wrap="none" lIns="0" tIns="0" rIns="0" bIns="0" rtlCol="0" anchor="t"/>
          <a:lstStyle/>
          <a:p>
            <a:pPr algn="l" indent="0" marL="0">
              <a:lnSpc>
                <a:spcPts val="4250"/>
              </a:lnSpc>
              <a:buNone/>
            </a:pPr>
            <a:r>
              <a:rPr lang="en-US" sz="3400" b="1" dirty="0">
                <a:solidFill>
                  <a:srgbClr val="FFFFFF"/>
                </a:solidFill>
                <a:latin typeface="Syne Bold" pitchFamily="34" charset="0"/>
                <a:ea typeface="Syne Bold" pitchFamily="34" charset="-122"/>
                <a:cs typeface="Syne Bold" pitchFamily="34" charset="-120"/>
              </a:rPr>
              <a:t>EchoTranslator: A Seamless Communication Solution</a:t>
            </a:r>
            <a:endParaRPr lang="en-US" sz="3400" dirty="0"/>
          </a:p>
        </p:txBody>
      </p:sp>
      <p:pic>
        <p:nvPicPr>
          <p:cNvPr id="3" name="Image 0" descr="preencoded.png">    </p:cNvPr>
          <p:cNvPicPr>
            <a:picLocks noChangeAspect="1"/>
          </p:cNvPicPr>
          <p:nvPr/>
        </p:nvPicPr>
        <p:blipFill>
          <a:blip r:embed="rId1"/>
          <a:stretch>
            <a:fillRect/>
          </a:stretch>
        </p:blipFill>
        <p:spPr>
          <a:xfrm>
            <a:off x="645200" y="1532811"/>
            <a:ext cx="6445091" cy="6445091"/>
          </a:xfrm>
          <a:prstGeom prst="rect">
            <a:avLst/>
          </a:prstGeom>
        </p:spPr>
      </p:pic>
      <p:sp>
        <p:nvSpPr>
          <p:cNvPr id="4" name="Text 1"/>
          <p:cNvSpPr/>
          <p:nvPr/>
        </p:nvSpPr>
        <p:spPr>
          <a:xfrm>
            <a:off x="7547729" y="1509832"/>
            <a:ext cx="3906560" cy="271105"/>
          </a:xfrm>
          <a:prstGeom prst="rect">
            <a:avLst/>
          </a:prstGeom>
          <a:noFill/>
          <a:ln/>
        </p:spPr>
        <p:txBody>
          <a:bodyPr wrap="none" lIns="0" tIns="0" rIns="0" bIns="0" rtlCol="0" anchor="t"/>
          <a:lstStyle/>
          <a:p>
            <a:pPr algn="l" indent="0" marL="0">
              <a:lnSpc>
                <a:spcPts val="2100"/>
              </a:lnSpc>
              <a:buNone/>
            </a:pPr>
            <a:r>
              <a:rPr lang="en-US" sz="1700" b="1" dirty="0">
                <a:solidFill>
                  <a:srgbClr val="FFFFFF"/>
                </a:solidFill>
                <a:latin typeface="Syne Bold" pitchFamily="34" charset="0"/>
                <a:ea typeface="Syne Bold" pitchFamily="34" charset="-122"/>
                <a:cs typeface="Syne Bold" pitchFamily="34" charset="-120"/>
              </a:rPr>
              <a:t>Intuitive Design, Powerful Results</a:t>
            </a:r>
            <a:endParaRPr lang="en-US" sz="1700" dirty="0"/>
          </a:p>
        </p:txBody>
      </p:sp>
      <p:sp>
        <p:nvSpPr>
          <p:cNvPr id="5" name="Text 2"/>
          <p:cNvSpPr/>
          <p:nvPr/>
        </p:nvSpPr>
        <p:spPr>
          <a:xfrm>
            <a:off x="7547729" y="1965246"/>
            <a:ext cx="6445091" cy="1473994"/>
          </a:xfrm>
          <a:prstGeom prst="rect">
            <a:avLst/>
          </a:prstGeom>
          <a:noFill/>
          <a:ln/>
        </p:spPr>
        <p:txBody>
          <a:bodyPr wrap="square" lIns="0" tIns="0" rIns="0" bIns="0" rtlCol="0" anchor="t"/>
          <a:lstStyle/>
          <a:p>
            <a:pPr algn="l" indent="0" marL="0">
              <a:lnSpc>
                <a:spcPts val="2300"/>
              </a:lnSpc>
              <a:buNone/>
            </a:pPr>
            <a:r>
              <a:rPr lang="en-US" sz="1450" dirty="0">
                <a:solidFill>
                  <a:srgbClr val="D9E1FF"/>
                </a:solidFill>
                <a:latin typeface="Arimo" pitchFamily="34" charset="0"/>
                <a:ea typeface="Arimo" pitchFamily="34" charset="-122"/>
                <a:cs typeface="Arimo" pitchFamily="34" charset="-120"/>
              </a:rPr>
              <a:t>EchoTranslator functions as a comprehensive translation hub. Users can seamlessly input text or speak directly into the application. Our AI engine then processes the input, performing rapid translation, and delivers the output in both text and synthesized speech, emphasizing user-friendliness and remarkable speed.</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1468517"/>
            <a:ext cx="12954952" cy="1408033"/>
          </a:xfrm>
          <a:prstGeom prst="rect">
            <a:avLst/>
          </a:prstGeom>
          <a:noFill/>
          <a:ln/>
        </p:spPr>
        <p:txBody>
          <a:bodyPr wrap="square" lIns="0" tIns="0" rIns="0" bIns="0" rtlCol="0" anchor="t"/>
          <a:lstStyle/>
          <a:p>
            <a:pPr algn="l"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Key Features: Empowering Global Dialogue</a:t>
            </a:r>
            <a:endParaRPr lang="en-US" sz="4400" dirty="0"/>
          </a:p>
        </p:txBody>
      </p:sp>
      <p:pic>
        <p:nvPicPr>
          <p:cNvPr id="3" name="Image 0" descr="preencoded.png">    </p:cNvPr>
          <p:cNvPicPr>
            <a:picLocks noChangeAspect="1"/>
          </p:cNvPicPr>
          <p:nvPr/>
        </p:nvPicPr>
        <p:blipFill>
          <a:blip r:embed="rId1"/>
          <a:stretch>
            <a:fillRect/>
          </a:stretch>
        </p:blipFill>
        <p:spPr>
          <a:xfrm>
            <a:off x="837724" y="3355300"/>
            <a:ext cx="598408" cy="598408"/>
          </a:xfrm>
          <a:prstGeom prst="rect">
            <a:avLst/>
          </a:prstGeom>
        </p:spPr>
      </p:pic>
      <p:sp>
        <p:nvSpPr>
          <p:cNvPr id="4" name="Text 1"/>
          <p:cNvSpPr/>
          <p:nvPr/>
        </p:nvSpPr>
        <p:spPr>
          <a:xfrm>
            <a:off x="1735336" y="3497342"/>
            <a:ext cx="3762375"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Multi-Language Support</a:t>
            </a:r>
            <a:endParaRPr lang="en-US" sz="2200" dirty="0"/>
          </a:p>
        </p:txBody>
      </p:sp>
      <p:sp>
        <p:nvSpPr>
          <p:cNvPr id="5" name="Text 2"/>
          <p:cNvSpPr/>
          <p:nvPr/>
        </p:nvSpPr>
        <p:spPr>
          <a:xfrm>
            <a:off x="1735336" y="3992880"/>
            <a:ext cx="5430203"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Translate between a wide array of languages, fostering broader communication.</a:t>
            </a:r>
            <a:endParaRPr lang="en-US" sz="1850" dirty="0"/>
          </a:p>
        </p:txBody>
      </p:sp>
      <p:pic>
        <p:nvPicPr>
          <p:cNvPr id="6" name="Image 1" descr="preencoded.png">    </p:cNvPr>
          <p:cNvPicPr>
            <a:picLocks noChangeAspect="1"/>
          </p:cNvPicPr>
          <p:nvPr/>
        </p:nvPicPr>
        <p:blipFill>
          <a:blip r:embed="rId2"/>
          <a:stretch>
            <a:fillRect/>
          </a:stretch>
        </p:blipFill>
        <p:spPr>
          <a:xfrm>
            <a:off x="7464743" y="3355300"/>
            <a:ext cx="598408" cy="598408"/>
          </a:xfrm>
          <a:prstGeom prst="rect">
            <a:avLst/>
          </a:prstGeom>
        </p:spPr>
      </p:pic>
      <p:sp>
        <p:nvSpPr>
          <p:cNvPr id="7" name="Text 3"/>
          <p:cNvSpPr/>
          <p:nvPr/>
        </p:nvSpPr>
        <p:spPr>
          <a:xfrm>
            <a:off x="8362355" y="3497342"/>
            <a:ext cx="5203150"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Speech-to-Text &amp; Text-to-Speech</a:t>
            </a:r>
            <a:endParaRPr lang="en-US" sz="2200" dirty="0"/>
          </a:p>
        </p:txBody>
      </p:sp>
      <p:sp>
        <p:nvSpPr>
          <p:cNvPr id="8" name="Text 4"/>
          <p:cNvSpPr/>
          <p:nvPr/>
        </p:nvSpPr>
        <p:spPr>
          <a:xfrm>
            <a:off x="8362355" y="3992880"/>
            <a:ext cx="5430322"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Effortlessly convert spoken words to text and vice-versa for comprehensive interaction.</a:t>
            </a:r>
            <a:endParaRPr lang="en-US" sz="1850" dirty="0"/>
          </a:p>
        </p:txBody>
      </p:sp>
      <p:pic>
        <p:nvPicPr>
          <p:cNvPr id="9" name="Image 2" descr="preencoded.png">    </p:cNvPr>
          <p:cNvPicPr>
            <a:picLocks noChangeAspect="1"/>
          </p:cNvPicPr>
          <p:nvPr/>
        </p:nvPicPr>
        <p:blipFill>
          <a:blip r:embed="rId3"/>
          <a:stretch>
            <a:fillRect/>
          </a:stretch>
        </p:blipFill>
        <p:spPr>
          <a:xfrm>
            <a:off x="837724" y="5357336"/>
            <a:ext cx="598408" cy="598408"/>
          </a:xfrm>
          <a:prstGeom prst="rect">
            <a:avLst/>
          </a:prstGeom>
        </p:spPr>
      </p:pic>
      <p:sp>
        <p:nvSpPr>
          <p:cNvPr id="10" name="Text 5"/>
          <p:cNvSpPr/>
          <p:nvPr/>
        </p:nvSpPr>
        <p:spPr>
          <a:xfrm>
            <a:off x="1735336" y="5499378"/>
            <a:ext cx="3572708"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User-Friendly Interface</a:t>
            </a:r>
            <a:endParaRPr lang="en-US" sz="2200" dirty="0"/>
          </a:p>
        </p:txBody>
      </p:sp>
      <p:sp>
        <p:nvSpPr>
          <p:cNvPr id="11" name="Text 6"/>
          <p:cNvSpPr/>
          <p:nvPr/>
        </p:nvSpPr>
        <p:spPr>
          <a:xfrm>
            <a:off x="1735336" y="5994916"/>
            <a:ext cx="5430203"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Built with Streamlit for an intuitive and accessible user experience.</a:t>
            </a:r>
            <a:endParaRPr lang="en-US" sz="1850" dirty="0"/>
          </a:p>
        </p:txBody>
      </p:sp>
      <p:pic>
        <p:nvPicPr>
          <p:cNvPr id="12" name="Image 3" descr="preencoded.png">    </p:cNvPr>
          <p:cNvPicPr>
            <a:picLocks noChangeAspect="1"/>
          </p:cNvPicPr>
          <p:nvPr/>
        </p:nvPicPr>
        <p:blipFill>
          <a:blip r:embed="rId4"/>
          <a:stretch>
            <a:fillRect/>
          </a:stretch>
        </p:blipFill>
        <p:spPr>
          <a:xfrm>
            <a:off x="7464743" y="5357336"/>
            <a:ext cx="598408" cy="598408"/>
          </a:xfrm>
          <a:prstGeom prst="rect">
            <a:avLst/>
          </a:prstGeom>
        </p:spPr>
      </p:pic>
      <p:sp>
        <p:nvSpPr>
          <p:cNvPr id="13" name="Text 7"/>
          <p:cNvSpPr/>
          <p:nvPr/>
        </p:nvSpPr>
        <p:spPr>
          <a:xfrm>
            <a:off x="8362355" y="5499378"/>
            <a:ext cx="3669506"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Real-time Performance</a:t>
            </a:r>
            <a:endParaRPr lang="en-US" sz="2200" dirty="0"/>
          </a:p>
        </p:txBody>
      </p:sp>
      <p:sp>
        <p:nvSpPr>
          <p:cNvPr id="14" name="Text 8"/>
          <p:cNvSpPr/>
          <p:nvPr/>
        </p:nvSpPr>
        <p:spPr>
          <a:xfrm>
            <a:off x="8362355" y="5994916"/>
            <a:ext cx="5430322"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Experience near-instantaneous translation for dynamic conversations and interactions.</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1227653"/>
            <a:ext cx="10931604" cy="704017"/>
          </a:xfrm>
          <a:prstGeom prst="rect">
            <a:avLst/>
          </a:prstGeom>
          <a:noFill/>
          <a:ln/>
        </p:spPr>
        <p:txBody>
          <a:bodyPr wrap="none" lIns="0" tIns="0" rIns="0" bIns="0" rtlCol="0" anchor="t"/>
          <a:lstStyle/>
          <a:p>
            <a:pPr algn="l"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Under the Hood: Core Technologies</a:t>
            </a:r>
            <a:endParaRPr lang="en-US" sz="4400" dirty="0"/>
          </a:p>
        </p:txBody>
      </p:sp>
      <p:sp>
        <p:nvSpPr>
          <p:cNvPr id="3" name="Shape 1"/>
          <p:cNvSpPr/>
          <p:nvPr/>
        </p:nvSpPr>
        <p:spPr>
          <a:xfrm>
            <a:off x="837724" y="2410420"/>
            <a:ext cx="12954952" cy="4591526"/>
          </a:xfrm>
          <a:prstGeom prst="roundRect">
            <a:avLst>
              <a:gd name="adj" fmla="val 782"/>
            </a:avLst>
          </a:prstGeom>
          <a:noFill/>
          <a:ln w="7620">
            <a:solidFill>
              <a:srgbClr val="FFFFFF">
                <a:alpha val="24000"/>
              </a:srgbClr>
            </a:solidFill>
            <a:prstDash val="solid"/>
          </a:ln>
        </p:spPr>
      </p:sp>
      <p:sp>
        <p:nvSpPr>
          <p:cNvPr id="4" name="Shape 2"/>
          <p:cNvSpPr/>
          <p:nvPr/>
        </p:nvSpPr>
        <p:spPr>
          <a:xfrm>
            <a:off x="845344" y="2418040"/>
            <a:ext cx="12939713" cy="685443"/>
          </a:xfrm>
          <a:prstGeom prst="rect">
            <a:avLst/>
          </a:prstGeom>
          <a:solidFill>
            <a:srgbClr val="FFFFFF">
              <a:alpha val="4000"/>
            </a:srgbClr>
          </a:solidFill>
          <a:ln/>
        </p:spPr>
      </p:sp>
      <p:sp>
        <p:nvSpPr>
          <p:cNvPr id="5" name="Text 3"/>
          <p:cNvSpPr/>
          <p:nvPr/>
        </p:nvSpPr>
        <p:spPr>
          <a:xfrm>
            <a:off x="1084659" y="2569250"/>
            <a:ext cx="3399472" cy="383024"/>
          </a:xfrm>
          <a:prstGeom prst="rect">
            <a:avLst/>
          </a:prstGeom>
          <a:noFill/>
          <a:ln/>
        </p:spPr>
        <p:txBody>
          <a:bodyPr wrap="none" lIns="0" tIns="0" rIns="0" bIns="0" rtlCol="0" anchor="t"/>
          <a:lstStyle/>
          <a:p>
            <a:pPr algn="l" indent="0" marL="0">
              <a:lnSpc>
                <a:spcPts val="3000"/>
              </a:lnSpc>
              <a:buNone/>
            </a:pPr>
            <a:r>
              <a:rPr lang="en-US" sz="1850" b="1" dirty="0">
                <a:solidFill>
                  <a:srgbClr val="D9E1FF"/>
                </a:solidFill>
                <a:latin typeface="Arimo" pitchFamily="34" charset="0"/>
                <a:ea typeface="Arimo" pitchFamily="34" charset="-122"/>
                <a:cs typeface="Arimo" pitchFamily="34" charset="-120"/>
              </a:rPr>
              <a:t>Python</a:t>
            </a:r>
            <a:endParaRPr lang="en-US" sz="1850" dirty="0"/>
          </a:p>
        </p:txBody>
      </p:sp>
      <p:sp>
        <p:nvSpPr>
          <p:cNvPr id="6" name="Text 4"/>
          <p:cNvSpPr/>
          <p:nvPr/>
        </p:nvSpPr>
        <p:spPr>
          <a:xfrm>
            <a:off x="4970383" y="2569250"/>
            <a:ext cx="8575358" cy="383024"/>
          </a:xfrm>
          <a:prstGeom prst="rect">
            <a:avLst/>
          </a:prstGeom>
          <a:noFill/>
          <a:ln/>
        </p:spPr>
        <p:txBody>
          <a:bodyPr wrap="non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The foundational programming language orchestrating the entire application.</a:t>
            </a:r>
            <a:endParaRPr lang="en-US" sz="1850" dirty="0"/>
          </a:p>
        </p:txBody>
      </p:sp>
      <p:sp>
        <p:nvSpPr>
          <p:cNvPr id="7" name="Shape 5"/>
          <p:cNvSpPr/>
          <p:nvPr/>
        </p:nvSpPr>
        <p:spPr>
          <a:xfrm>
            <a:off x="845344" y="3103483"/>
            <a:ext cx="12939713" cy="1068467"/>
          </a:xfrm>
          <a:prstGeom prst="rect">
            <a:avLst/>
          </a:prstGeom>
          <a:solidFill>
            <a:srgbClr val="000000">
              <a:alpha val="4000"/>
            </a:srgbClr>
          </a:solidFill>
          <a:ln/>
        </p:spPr>
      </p:sp>
      <p:sp>
        <p:nvSpPr>
          <p:cNvPr id="8" name="Text 6"/>
          <p:cNvSpPr/>
          <p:nvPr/>
        </p:nvSpPr>
        <p:spPr>
          <a:xfrm>
            <a:off x="1084659" y="3254693"/>
            <a:ext cx="3399472" cy="383024"/>
          </a:xfrm>
          <a:prstGeom prst="rect">
            <a:avLst/>
          </a:prstGeom>
          <a:noFill/>
          <a:ln/>
        </p:spPr>
        <p:txBody>
          <a:bodyPr wrap="none" lIns="0" tIns="0" rIns="0" bIns="0" rtlCol="0" anchor="t"/>
          <a:lstStyle/>
          <a:p>
            <a:pPr algn="l" indent="0" marL="0">
              <a:lnSpc>
                <a:spcPts val="3000"/>
              </a:lnSpc>
              <a:buNone/>
            </a:pPr>
            <a:r>
              <a:rPr lang="en-US" sz="1850" b="1" dirty="0">
                <a:solidFill>
                  <a:srgbClr val="D9E1FF"/>
                </a:solidFill>
                <a:latin typeface="Arimo" pitchFamily="34" charset="0"/>
                <a:ea typeface="Arimo" pitchFamily="34" charset="-122"/>
                <a:cs typeface="Arimo" pitchFamily="34" charset="-120"/>
              </a:rPr>
              <a:t>Streamlit</a:t>
            </a:r>
            <a:endParaRPr lang="en-US" sz="1850" dirty="0"/>
          </a:p>
        </p:txBody>
      </p:sp>
      <p:sp>
        <p:nvSpPr>
          <p:cNvPr id="9" name="Text 7"/>
          <p:cNvSpPr/>
          <p:nvPr/>
        </p:nvSpPr>
        <p:spPr>
          <a:xfrm>
            <a:off x="4970383" y="3254693"/>
            <a:ext cx="8575358"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Powers the interactive and responsive user interface, making the application accessible.</a:t>
            </a:r>
            <a:endParaRPr lang="en-US" sz="1850" dirty="0"/>
          </a:p>
        </p:txBody>
      </p:sp>
      <p:sp>
        <p:nvSpPr>
          <p:cNvPr id="10" name="Shape 8"/>
          <p:cNvSpPr/>
          <p:nvPr/>
        </p:nvSpPr>
        <p:spPr>
          <a:xfrm>
            <a:off x="845344" y="4171950"/>
            <a:ext cx="12939713" cy="1068467"/>
          </a:xfrm>
          <a:prstGeom prst="rect">
            <a:avLst/>
          </a:prstGeom>
          <a:solidFill>
            <a:srgbClr val="FFFFFF">
              <a:alpha val="4000"/>
            </a:srgbClr>
          </a:solidFill>
          <a:ln/>
        </p:spPr>
      </p:sp>
      <p:sp>
        <p:nvSpPr>
          <p:cNvPr id="11" name="Text 9"/>
          <p:cNvSpPr/>
          <p:nvPr/>
        </p:nvSpPr>
        <p:spPr>
          <a:xfrm>
            <a:off x="1084659" y="4323159"/>
            <a:ext cx="3399472" cy="383024"/>
          </a:xfrm>
          <a:prstGeom prst="rect">
            <a:avLst/>
          </a:prstGeom>
          <a:noFill/>
          <a:ln/>
        </p:spPr>
        <p:txBody>
          <a:bodyPr wrap="none" lIns="0" tIns="0" rIns="0" bIns="0" rtlCol="0" anchor="t"/>
          <a:lstStyle/>
          <a:p>
            <a:pPr algn="l" indent="0" marL="0">
              <a:lnSpc>
                <a:spcPts val="3000"/>
              </a:lnSpc>
              <a:buNone/>
            </a:pPr>
            <a:r>
              <a:rPr lang="en-US" sz="1850" b="1" dirty="0">
                <a:solidFill>
                  <a:srgbClr val="D9E1FF"/>
                </a:solidFill>
                <a:latin typeface="Arimo" pitchFamily="34" charset="0"/>
                <a:ea typeface="Arimo" pitchFamily="34" charset="-122"/>
                <a:cs typeface="Arimo" pitchFamily="34" charset="-120"/>
              </a:rPr>
              <a:t>Deep Translator</a:t>
            </a:r>
            <a:endParaRPr lang="en-US" sz="1850" dirty="0"/>
          </a:p>
        </p:txBody>
      </p:sp>
      <p:sp>
        <p:nvSpPr>
          <p:cNvPr id="12" name="Text 10"/>
          <p:cNvSpPr/>
          <p:nvPr/>
        </p:nvSpPr>
        <p:spPr>
          <a:xfrm>
            <a:off x="4970383" y="4323159"/>
            <a:ext cx="8575358"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A robust API facilitating accurate and efficient multi-language translation services.</a:t>
            </a:r>
            <a:endParaRPr lang="en-US" sz="1850" dirty="0"/>
          </a:p>
        </p:txBody>
      </p:sp>
      <p:sp>
        <p:nvSpPr>
          <p:cNvPr id="13" name="Shape 11"/>
          <p:cNvSpPr/>
          <p:nvPr/>
        </p:nvSpPr>
        <p:spPr>
          <a:xfrm>
            <a:off x="845344" y="5240417"/>
            <a:ext cx="12939713" cy="685443"/>
          </a:xfrm>
          <a:prstGeom prst="rect">
            <a:avLst/>
          </a:prstGeom>
          <a:solidFill>
            <a:srgbClr val="000000">
              <a:alpha val="4000"/>
            </a:srgbClr>
          </a:solidFill>
          <a:ln/>
        </p:spPr>
      </p:sp>
      <p:sp>
        <p:nvSpPr>
          <p:cNvPr id="14" name="Text 12"/>
          <p:cNvSpPr/>
          <p:nvPr/>
        </p:nvSpPr>
        <p:spPr>
          <a:xfrm>
            <a:off x="1084659" y="5391626"/>
            <a:ext cx="3399472" cy="383024"/>
          </a:xfrm>
          <a:prstGeom prst="rect">
            <a:avLst/>
          </a:prstGeom>
          <a:noFill/>
          <a:ln/>
        </p:spPr>
        <p:txBody>
          <a:bodyPr wrap="none" lIns="0" tIns="0" rIns="0" bIns="0" rtlCol="0" anchor="t"/>
          <a:lstStyle/>
          <a:p>
            <a:pPr algn="l" indent="0" marL="0">
              <a:lnSpc>
                <a:spcPts val="3000"/>
              </a:lnSpc>
              <a:buNone/>
            </a:pPr>
            <a:r>
              <a:rPr lang="en-US" sz="1850" b="1" dirty="0">
                <a:solidFill>
                  <a:srgbClr val="D9E1FF"/>
                </a:solidFill>
                <a:latin typeface="Arimo" pitchFamily="34" charset="0"/>
                <a:ea typeface="Arimo" pitchFamily="34" charset="-122"/>
                <a:cs typeface="Arimo" pitchFamily="34" charset="-120"/>
              </a:rPr>
              <a:t>SpeechRecognition</a:t>
            </a:r>
            <a:endParaRPr lang="en-US" sz="1850" dirty="0"/>
          </a:p>
        </p:txBody>
      </p:sp>
      <p:sp>
        <p:nvSpPr>
          <p:cNvPr id="15" name="Text 13"/>
          <p:cNvSpPr/>
          <p:nvPr/>
        </p:nvSpPr>
        <p:spPr>
          <a:xfrm>
            <a:off x="4970383" y="5391626"/>
            <a:ext cx="8575358" cy="383024"/>
          </a:xfrm>
          <a:prstGeom prst="rect">
            <a:avLst/>
          </a:prstGeom>
          <a:noFill/>
          <a:ln/>
        </p:spPr>
        <p:txBody>
          <a:bodyPr wrap="non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Enables precise capture and conversion of spoken language into text.</a:t>
            </a:r>
            <a:endParaRPr lang="en-US" sz="1850" dirty="0"/>
          </a:p>
        </p:txBody>
      </p:sp>
      <p:sp>
        <p:nvSpPr>
          <p:cNvPr id="16" name="Shape 14"/>
          <p:cNvSpPr/>
          <p:nvPr/>
        </p:nvSpPr>
        <p:spPr>
          <a:xfrm>
            <a:off x="845344" y="5925860"/>
            <a:ext cx="12939713" cy="1068467"/>
          </a:xfrm>
          <a:prstGeom prst="rect">
            <a:avLst/>
          </a:prstGeom>
          <a:solidFill>
            <a:srgbClr val="FFFFFF">
              <a:alpha val="4000"/>
            </a:srgbClr>
          </a:solidFill>
          <a:ln/>
        </p:spPr>
      </p:sp>
      <p:sp>
        <p:nvSpPr>
          <p:cNvPr id="17" name="Text 15"/>
          <p:cNvSpPr/>
          <p:nvPr/>
        </p:nvSpPr>
        <p:spPr>
          <a:xfrm>
            <a:off x="1084659" y="6077069"/>
            <a:ext cx="3399472" cy="766048"/>
          </a:xfrm>
          <a:prstGeom prst="rect">
            <a:avLst/>
          </a:prstGeom>
          <a:noFill/>
          <a:ln/>
        </p:spPr>
        <p:txBody>
          <a:bodyPr wrap="square" lIns="0" tIns="0" rIns="0" bIns="0" rtlCol="0" anchor="t"/>
          <a:lstStyle/>
          <a:p>
            <a:pPr algn="l" indent="0" marL="0">
              <a:lnSpc>
                <a:spcPts val="3000"/>
              </a:lnSpc>
              <a:buNone/>
            </a:pPr>
            <a:r>
              <a:rPr lang="en-US" sz="1850" b="1" dirty="0">
                <a:solidFill>
                  <a:srgbClr val="D9E1FF"/>
                </a:solidFill>
                <a:latin typeface="Arimo" pitchFamily="34" charset="0"/>
                <a:ea typeface="Arimo" pitchFamily="34" charset="-122"/>
                <a:cs typeface="Arimo" pitchFamily="34" charset="-120"/>
              </a:rPr>
              <a:t>gTTS (Google Text-to-Speech)</a:t>
            </a:r>
            <a:endParaRPr lang="en-US" sz="1850" dirty="0"/>
          </a:p>
        </p:txBody>
      </p:sp>
      <p:sp>
        <p:nvSpPr>
          <p:cNvPr id="18" name="Text 16"/>
          <p:cNvSpPr/>
          <p:nvPr/>
        </p:nvSpPr>
        <p:spPr>
          <a:xfrm>
            <a:off x="4970383" y="6077069"/>
            <a:ext cx="8575358"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Transforms translated text back into natural-sounding speech for an immersive experience.</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486853"/>
            <a:ext cx="7468553" cy="1408033"/>
          </a:xfrm>
          <a:prstGeom prst="rect">
            <a:avLst/>
          </a:prstGeom>
          <a:noFill/>
          <a:ln/>
        </p:spPr>
        <p:txBody>
          <a:bodyPr wrap="square" lIns="0" tIns="0" rIns="0" bIns="0" rtlCol="0" anchor="t"/>
          <a:lstStyle/>
          <a:p>
            <a:pPr algn="l"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EchoTranslator: A Vision for Global Connection</a:t>
            </a:r>
            <a:endParaRPr lang="en-US" sz="4400" dirty="0"/>
          </a:p>
        </p:txBody>
      </p:sp>
      <p:sp>
        <p:nvSpPr>
          <p:cNvPr id="4" name="Text 1"/>
          <p:cNvSpPr/>
          <p:nvPr/>
        </p:nvSpPr>
        <p:spPr>
          <a:xfrm>
            <a:off x="1196697" y="3523059"/>
            <a:ext cx="7109579" cy="2298144"/>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The EchoTranslator project successfully demonstrates how AI can break down language barriers, fostering a more connected and understanding world. Its intuitive design and powerful features offer significant potential for real-world applications, from enhancing international business communication to facilitating cross-cultural education.</a:t>
            </a:r>
            <a:endParaRPr lang="en-US" sz="1850" dirty="0"/>
          </a:p>
        </p:txBody>
      </p:sp>
      <p:sp>
        <p:nvSpPr>
          <p:cNvPr id="5" name="Text 2"/>
          <p:cNvSpPr/>
          <p:nvPr/>
        </p:nvSpPr>
        <p:spPr>
          <a:xfrm>
            <a:off x="1196697" y="6090404"/>
            <a:ext cx="7109579" cy="383024"/>
          </a:xfrm>
          <a:prstGeom prst="rect">
            <a:avLst/>
          </a:prstGeom>
          <a:noFill/>
          <a:ln/>
        </p:spPr>
        <p:txBody>
          <a:bodyPr wrap="none" lIns="0" tIns="0" rIns="0" bIns="0" rtlCol="0" anchor="t"/>
          <a:lstStyle/>
          <a:p>
            <a:pPr algn="ctr" indent="0" marL="0">
              <a:lnSpc>
                <a:spcPts val="3000"/>
              </a:lnSpc>
              <a:buNone/>
            </a:pPr>
            <a:r>
              <a:rPr lang="en-US" sz="1850" dirty="0">
                <a:solidFill>
                  <a:srgbClr val="D9E1FF"/>
                </a:solidFill>
                <a:latin typeface="Arimo" pitchFamily="34" charset="0"/>
                <a:ea typeface="Arimo" pitchFamily="34" charset="-122"/>
                <a:cs typeface="Arimo" pitchFamily="34" charset="-120"/>
              </a:rPr>
              <a:t>Thank you for your attention.</a:t>
            </a:r>
            <a:endParaRPr lang="en-US" sz="1850" dirty="0"/>
          </a:p>
        </p:txBody>
      </p:sp>
      <p:sp>
        <p:nvSpPr>
          <p:cNvPr id="6" name="Shape 3"/>
          <p:cNvSpPr/>
          <p:nvPr/>
        </p:nvSpPr>
        <p:spPr>
          <a:xfrm>
            <a:off x="837724" y="3253859"/>
            <a:ext cx="30480" cy="3488769"/>
          </a:xfrm>
          <a:prstGeom prst="rect">
            <a:avLst/>
          </a:prstGeom>
          <a:solidFill>
            <a:srgbClr val="8061FF"/>
          </a:solidFill>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Slide 1</vt:lpstr>
      <vt:lpstr>Slide 2</vt:lpstr>
      <vt:lpstr>Slide 3</vt:lpstr>
      <vt:lpstr>Slide 4</vt:lpstr>
      <vt:lpstr>Slide 5</vt:lpstr>
      <vt:lpstr>Slide 6</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2025-08-01T15:39:29Z</dcterms:created>
  <dcterms:modified xsi:type="dcterms:W3CDTF">2025-08-01T15:39:29Z</dcterms:modified>
</cp:coreProperties>
</file>